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2" r:id="rId5"/>
    <p:sldId id="263" r:id="rId6"/>
    <p:sldId id="264" r:id="rId7"/>
    <p:sldId id="265" r:id="rId8"/>
    <p:sldId id="259" r:id="rId9"/>
    <p:sldId id="266" r:id="rId10"/>
    <p:sldId id="269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F2D0"/>
    <a:srgbClr val="CCFFCC"/>
    <a:srgbClr val="CCFFFF"/>
    <a:srgbClr val="F0F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CFB0F-F8F8-B920-87BC-873FA85BD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C9B046-557F-3EF4-C24F-F2688E2C4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C4A05A-CA66-0C4F-EBD6-03F6EE41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5DE427-DC7D-4F5C-102E-EB5DD9965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826031-C09A-5F22-B361-CC004C8E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160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754937-07C1-E644-0462-0484446EE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2B6C22-9239-EE3E-3D95-AAC0D0509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C92642-35CE-9B71-3EF2-B518E55E2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6099CC-3E58-E160-B205-4D7C2C42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77FF6D-E17A-845F-3AD2-6BE9CE8D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4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45E9EA-DB49-C251-5404-EFAD3E908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C13CA6-F2F8-5C8F-480B-8EA0A4D21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FBDC02-1C20-FCE9-9E10-9F94918EE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163466-823E-9F0E-3A1C-EFF52F3A8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03867-B1DE-D6E6-DFCC-70D78322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6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2B3162-B78B-D023-D008-30AB934C5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C07C97-7AF5-E911-BD32-C8EE57A7A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1C5EF1-41EE-2227-6877-2F03D8D1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634210-1FE8-2B88-F535-F11A61C18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45CB8E-5299-C5D3-6066-FF92B0254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95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57FD7-5A71-3736-C995-909A9CFE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5B4BEC-542A-754B-09CF-648C10FBD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80B1F-5835-0FF4-C40C-A64F213EC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7DD7F3-F103-0FC3-B770-57693BBE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184A40-0D2C-E1CA-499D-7B666018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15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5EDCD-BB35-69B2-8D9A-4BE96179B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27C6B3-0CF4-55F4-6C0D-BA7FF015F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DCAB4A-29FD-71EF-06B9-079061C08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D00099-5925-A742-1C88-3A356393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60D7D8-FD83-9DF9-E1DB-1739A118C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4D8A49-9F92-C4B7-C01A-7303D7015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59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AC860-0B55-BC86-D8F6-D12D30A4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99E9F2-7927-EB8F-1479-9DE8382A7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AA846D-E810-6028-A188-C70E1C73A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EB4FE35-948B-D623-7004-53B2FEF90F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E26A646-7F1C-07C8-E775-75D8DB91B6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319A1D-4F7D-F44C-2B2C-2B29ED921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8B19FD4-6B01-5623-170A-5BA3005B1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4640755-B279-9DE6-83BA-C36F6BC87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33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93A46E-9A76-703D-33C4-91B2EE80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D6ED35-ECD8-56BE-2A43-FA0B3DBB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47DEB03-AC3F-F726-0AEF-95C167D20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42630-DBD2-600C-A459-42BBAB488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991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12E0AE1-9E48-AE42-31EE-2A23F2CB9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2EDFD1-16CF-96C1-EFE6-8AE64D2D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4926BB-A75D-7A3D-AE6E-784209AC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6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2EFFA-0CDF-101A-3022-FA71B4688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BB62F5-4503-83EB-90C9-E6386A7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6A115C-22AF-4A6B-14D7-E0C90E0C6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30FEA1-81A9-882B-615E-61E930314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A8F9E9-47CC-3342-73D6-C61D1C0BF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E7F0-2262-B1A0-B226-505F7F8B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45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503AE-0E18-E828-C22B-6C31112A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B94754F-6F01-7685-9008-EE26E62BC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23F839-9D5B-0F65-82EE-3DE00A377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92F508-DE39-E5AD-7019-4EE85E1D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0FC1D7-B4E5-8BA7-853D-7B539AC9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D36551-AE5E-B4CF-F7A4-3429A3FE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68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F69708-AB71-2F9B-6EDB-02F65E223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C30EE7-7A2B-D97C-AE9B-367572DF0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8EB09C-20AD-FF6D-751B-C7A1CDD6D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D9FB01-3C8A-4758-9F16-0F5FF99D290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6F1A4D-6807-7E14-C869-65C124BC21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48C899-3FF1-AE9E-C9D2-E645ED8239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6FFC54-E3C9-4E28-A16A-D8D4B4C68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7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E6C9F-F345-A904-7BF1-87FEF53EA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350" y="152400"/>
            <a:ext cx="11534700" cy="172230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Отражение вклада Ахмата-Хаджи Кадырова в возрождение Чеченской Республики</a:t>
            </a:r>
            <a:br>
              <a:rPr lang="ru-RU" sz="2800" b="1" dirty="0">
                <a:solidFill>
                  <a:srgbClr val="C00000"/>
                </a:solidFill>
                <a:latin typeface="Century Schoolbook" panose="020406040505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 в учебнике «История нашего края. </a:t>
            </a:r>
            <a:br>
              <a:rPr lang="ru-RU" sz="2800" b="1" dirty="0">
                <a:solidFill>
                  <a:srgbClr val="C00000"/>
                </a:solidFill>
                <a:latin typeface="Century Schoolbook" panose="020406040505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Чеченская Республика»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15E5CED-4321-2913-1F83-C25DBDC0A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2373" y="5800725"/>
            <a:ext cx="10427677" cy="975945"/>
          </a:xfrm>
          <a:solidFill>
            <a:srgbClr val="F0FAEC"/>
          </a:solidFill>
        </p:spPr>
        <p:txBody>
          <a:bodyPr>
            <a:normAutofit fontScale="40000" lnSpcReduction="20000"/>
          </a:bodyPr>
          <a:lstStyle/>
          <a:p>
            <a:r>
              <a:rPr lang="ru-RU" sz="2900" b="1" i="1" dirty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Лекция приурочена к 75-й годовщине со дня рождения  </a:t>
            </a:r>
          </a:p>
          <a:p>
            <a:r>
              <a:rPr lang="ru-RU" sz="2900" b="1" i="1" dirty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Первого Президента Чеченской Республики, Героя России А. А. Кадырова</a:t>
            </a:r>
          </a:p>
          <a:p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Лектор РОЗ  –Исламова М.И. – зав. центром развития педагогического наставничества ИРО ЧР</a:t>
            </a:r>
          </a:p>
          <a:p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D10A8D-D371-A295-2270-E454DB70D6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94" t="23424" r="10476" b="25826"/>
          <a:stretch>
            <a:fillRect/>
          </a:stretch>
        </p:blipFill>
        <p:spPr>
          <a:xfrm>
            <a:off x="2927159" y="1930397"/>
            <a:ext cx="6225292" cy="37344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855CEF-1A9E-1E30-CCAC-EA677204F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7396" y="1057275"/>
            <a:ext cx="1182685" cy="11826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6156F3-B235-E2DB-D367-982CC024E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8635" y="5745037"/>
            <a:ext cx="1181415" cy="10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74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B77F49-64E6-1648-7740-5A809F5A4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814" y="2990296"/>
            <a:ext cx="7365521" cy="4351338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Вопросы и задания к §13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1. С какой целью в марте 2003 года в Чеченской Республике проводился референдум?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2. Как вы понимаете слова В. Путина о А.-Х. Кадырове: «Муфтию доверяет народ, он осознает важность стоящих перед ним задач»?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3. Какие первоочередные задачи нужно было решить Главе Чеченской Республики А.-Х. Кадырову?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4. Почему невозможно было восстановить экономику и разрушенное хозяйство без национального примирения?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5. Прочитайте отрывок из выступления А.-Х. Кадырова накануне проведения общенационального референдума в нашей республике 23 марта2003 г. Почему для определения дальнейшей судьбы чеченского народа в условиях непрекращающихся военных действий так важно было проведение референдума?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4B1E94-B28A-69BA-B743-B43766E48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9" y="197865"/>
            <a:ext cx="3903181" cy="27924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D0AE82-E665-ED03-1BE7-869C1A6DCC66}"/>
              </a:ext>
            </a:extLst>
          </p:cNvPr>
          <p:cNvSpPr txBox="1"/>
          <p:nvPr/>
        </p:nvSpPr>
        <p:spPr>
          <a:xfrm>
            <a:off x="0" y="3287792"/>
            <a:ext cx="4608631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latin typeface="Century Schoolbook" panose="02040604050505020304" pitchFamily="18" charset="0"/>
              </a:rPr>
              <a:t>В 2021 году в Дубае (ОАЭ) прошла международная конференция на тему «Ахмат-Хаджи Кадыров: религиозный взгляд и правильный путь», приуроченная к 70-летию Первого Президента ЧР,</a:t>
            </a:r>
          </a:p>
          <a:p>
            <a:r>
              <a:rPr lang="ru-RU" sz="1300" dirty="0">
                <a:latin typeface="Century Schoolbook" panose="02040604050505020304" pitchFamily="18" charset="0"/>
              </a:rPr>
              <a:t>Героя России Ахмата-Хаджи Кадырова.(§13 стр.140)</a:t>
            </a:r>
          </a:p>
          <a:p>
            <a:r>
              <a:rPr lang="ru-RU" sz="1300" b="1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Задание:</a:t>
            </a:r>
          </a:p>
          <a:p>
            <a:r>
              <a:rPr lang="ru-RU" sz="1300" i="1" dirty="0">
                <a:latin typeface="Century Schoolbook" panose="02040604050505020304" pitchFamily="18" charset="0"/>
              </a:rPr>
              <a:t>Внимательно посмотрите на фотографию. В какое время она проходила? В какой стране она состоялась? Какие выводы можно сделать из факта проведения этой конференции?</a:t>
            </a:r>
          </a:p>
          <a:p>
            <a:r>
              <a:rPr lang="ru-RU" sz="1300" i="1" dirty="0">
                <a:latin typeface="Century Schoolbook" panose="02040604050505020304" pitchFamily="18" charset="0"/>
              </a:rPr>
              <a:t>Учитель подводит школьников к ответу:</a:t>
            </a:r>
          </a:p>
          <a:p>
            <a:r>
              <a:rPr lang="ru-RU" sz="1300" i="1" dirty="0">
                <a:latin typeface="Century Schoolbook" panose="02040604050505020304" pitchFamily="18" charset="0"/>
              </a:rPr>
              <a:t>Конференция проходит во время эпидемии </a:t>
            </a:r>
            <a:r>
              <a:rPr lang="en-US" sz="1300" i="1" dirty="0">
                <a:latin typeface="Century Schoolbook" panose="02040604050505020304" pitchFamily="18" charset="0"/>
              </a:rPr>
              <a:t>COVID</a:t>
            </a:r>
            <a:r>
              <a:rPr lang="ru-RU" sz="1300" i="1" dirty="0">
                <a:latin typeface="Century Schoolbook" panose="02040604050505020304" pitchFamily="18" charset="0"/>
              </a:rPr>
              <a:t>, участники в масках. Проходит в ОАЭ, что свидетельствует о значимости А.А. Кадырова как политического и религиозного деятеля не только для нашего народа , но и для мусульманского мира. </a:t>
            </a:r>
          </a:p>
          <a:p>
            <a:endParaRPr lang="ru-RU" dirty="0">
              <a:latin typeface="Century Schoolbook" panose="020406040505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3E602-5544-ED99-57FD-24DA323582E2}"/>
              </a:ext>
            </a:extLst>
          </p:cNvPr>
          <p:cNvSpPr txBox="1"/>
          <p:nvPr/>
        </p:nvSpPr>
        <p:spPr>
          <a:xfrm>
            <a:off x="4261498" y="1725700"/>
            <a:ext cx="74733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Запоминаем новые понятия и термины</a:t>
            </a:r>
          </a:p>
          <a:p>
            <a:r>
              <a:rPr lang="ru-RU" sz="1600" b="1" i="1" dirty="0" err="1">
                <a:latin typeface="Century Schoolbook" panose="02040604050505020304" pitchFamily="18" charset="0"/>
              </a:rPr>
              <a:t>Легитúмный</a:t>
            </a:r>
            <a:r>
              <a:rPr lang="ru-RU" sz="1600" b="1" i="1" dirty="0">
                <a:latin typeface="Century Schoolbook" panose="02040604050505020304" pitchFamily="18" charset="0"/>
              </a:rPr>
              <a:t> </a:t>
            </a:r>
            <a:r>
              <a:rPr lang="ru-RU" sz="1600" dirty="0">
                <a:latin typeface="Century Schoolbook" panose="02040604050505020304" pitchFamily="18" charset="0"/>
              </a:rPr>
              <a:t>– законный, правомерный.</a:t>
            </a:r>
          </a:p>
          <a:p>
            <a:r>
              <a:rPr lang="ru-RU" sz="1600" b="1" i="1" dirty="0" err="1">
                <a:latin typeface="Century Schoolbook" panose="02040604050505020304" pitchFamily="18" charset="0"/>
              </a:rPr>
              <a:t>Реферéндум</a:t>
            </a:r>
            <a:r>
              <a:rPr lang="ru-RU" sz="1600" dirty="0">
                <a:latin typeface="Century Schoolbook" panose="02040604050505020304" pitchFamily="18" charset="0"/>
              </a:rPr>
              <a:t> – всенародное голосование по вопросу государственного, регионального и местного значения. Например, вопрос о территориальной целостности, внесение поправок в Конституцию и др.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BDCACF-16F1-39B7-38B1-BD8F42475FC3}"/>
              </a:ext>
            </a:extLst>
          </p:cNvPr>
          <p:cNvSpPr txBox="1"/>
          <p:nvPr/>
        </p:nvSpPr>
        <p:spPr>
          <a:xfrm>
            <a:off x="4261498" y="48317"/>
            <a:ext cx="782048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Century Schoolbook" panose="02040604050505020304" pitchFamily="18" charset="0"/>
              </a:rPr>
              <a:t>В народе стали крылатыми многие из его высказываний-наставлений: «Без культуры нет нации», «Учитель создает нацию», «Нам нужна думающая, образованная, здоровая духом и телом молодежь», «Народ, как нация, существует до тех </a:t>
            </a:r>
            <a:r>
              <a:rPr lang="ru-RU" sz="1600" dirty="0" err="1">
                <a:latin typeface="Century Schoolbook" panose="02040604050505020304" pitchFamily="18" charset="0"/>
              </a:rPr>
              <a:t>пор,пока</a:t>
            </a:r>
            <a:r>
              <a:rPr lang="ru-RU" sz="1600" dirty="0">
                <a:latin typeface="Century Schoolbook" panose="02040604050505020304" pitchFamily="18" charset="0"/>
              </a:rPr>
              <a:t> сохраняет свой язык и культуру», «Мы будем </a:t>
            </a:r>
            <a:r>
              <a:rPr lang="ru-RU" sz="1600" dirty="0" err="1">
                <a:latin typeface="Century Schoolbook" panose="02040604050505020304" pitchFamily="18" charset="0"/>
              </a:rPr>
              <a:t>возрождатьи</a:t>
            </a:r>
            <a:r>
              <a:rPr lang="ru-RU" sz="1600" dirty="0">
                <a:latin typeface="Century Schoolbook" panose="02040604050505020304" pitchFamily="18" charset="0"/>
              </a:rPr>
              <a:t> строить нашу республику через спорт, образование и науку»,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«Мое оружие – правдивое слово, и с этим оружием я одолею любого врага»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1655028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D9F1B-46C9-802E-AD23-33257F698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4" y="56477"/>
            <a:ext cx="11274669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Региональный общественный фонд имени Первого Президента Чеченской Республики, Героя России Ахмат-Хаджи Кадырова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0E575F-25D5-6F8F-E939-BE0BE66A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0" y="1445235"/>
            <a:ext cx="7759849" cy="5356287"/>
          </a:xfrm>
        </p:spPr>
        <p:txBody>
          <a:bodyPr>
            <a:noAutofit/>
          </a:bodyPr>
          <a:lstStyle/>
          <a:p>
            <a:r>
              <a:rPr lang="ru-RU" sz="1400" dirty="0">
                <a:latin typeface="Century" panose="02040604050505020304" pitchFamily="18" charset="0"/>
              </a:rPr>
              <a:t>учрежден Указом Президента Чеченской Республики в 2004г. Президент фонда – Кадырова Аймани </a:t>
            </a:r>
            <a:r>
              <a:rPr lang="ru-RU" sz="1400" dirty="0" err="1">
                <a:latin typeface="Century" panose="02040604050505020304" pitchFamily="18" charset="0"/>
              </a:rPr>
              <a:t>Несиевна</a:t>
            </a:r>
            <a:r>
              <a:rPr lang="ru-RU" sz="1400" dirty="0">
                <a:latin typeface="Century" panose="02040604050505020304" pitchFamily="18" charset="0"/>
              </a:rPr>
              <a:t>. </a:t>
            </a:r>
          </a:p>
          <a:p>
            <a:r>
              <a:rPr lang="ru-RU" sz="1400" dirty="0">
                <a:latin typeface="Century" panose="02040604050505020304" pitchFamily="18" charset="0"/>
              </a:rPr>
              <a:t>С начала его основания фонд оказывал и продолжает оказывать материальную и финансовую помощь нуждающимся не только в родной республике, но и далеко за её пределами. Является  учредителем нескольких крупных компаний, за счет которых, а также благодаря добровольным пожертвованиям, тысячи малоимущих семей получили жилье и улучшили  жилищные условия, оказывается финансовая помощь инвалидам, сиротам, людям, оказавшимся в трудной жизненной ситуации. </a:t>
            </a:r>
          </a:p>
          <a:p>
            <a:r>
              <a:rPr lang="ru-RU" sz="1400" dirty="0">
                <a:latin typeface="Century" panose="02040604050505020304" pitchFamily="18" charset="0"/>
              </a:rPr>
              <a:t>РОФ им. Ахмат-Хаджи Кадырова оказывает всестороннюю поддержку семьям погибших военнослужащих и работников МВД. Тысячи паломников отправляются в Саудовскую Аравию для совершения Хаджа. Повышенное внимание уделяется социальным учреждениям, в том числе школам, больницам, дошкольным учреждениям. За счёт его средств закупается современная военная экипировка, а также оплачивается питание, проживание и обучение бойцов в РУС. </a:t>
            </a:r>
          </a:p>
          <a:p>
            <a:r>
              <a:rPr lang="ru-RU" sz="1400" dirty="0">
                <a:latin typeface="Century" panose="02040604050505020304" pitchFamily="18" charset="0"/>
              </a:rPr>
              <a:t>При поддержке Регионального общественного фонда Чеченская Республика передала на нужды СВО десятки тысяч единиц спецтехники, квадрокоптеров, приборов ночного видения, тепловизоров, систем обнаружения и подавления дронов, комплектов современной экипировки, средств связи, а также другое военное имущество. Жители новых регионов России получили от РОФ десятки тысяч тонн гуманитарных грузов, в том числе: машины скорой помощи, медицинское оборудование, продукты, лекарства, стройматериалы, предметы первой необходимости. </a:t>
            </a:r>
          </a:p>
          <a:p>
            <a:pPr marL="0" indent="0">
              <a:buNone/>
            </a:pPr>
            <a:r>
              <a:rPr lang="ru-RU" sz="14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789B5A-50BE-651B-4B6D-9C5C71E7DB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831"/>
          <a:stretch>
            <a:fillRect/>
          </a:stretch>
        </p:blipFill>
        <p:spPr>
          <a:xfrm>
            <a:off x="8080130" y="1059094"/>
            <a:ext cx="3657599" cy="24838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0107F0-C27F-A0E7-AA98-ED3A0182E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746" y="3689452"/>
            <a:ext cx="2148254" cy="19511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A83AC6-9B18-6C4A-7262-C0FD93D30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0130" y="3689452"/>
            <a:ext cx="1888690" cy="19511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3284375-197B-2F43-A67F-12B77B80203A}"/>
              </a:ext>
            </a:extLst>
          </p:cNvPr>
          <p:cNvSpPr txBox="1"/>
          <p:nvPr/>
        </p:nvSpPr>
        <p:spPr>
          <a:xfrm>
            <a:off x="7920404" y="5702179"/>
            <a:ext cx="424668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C00000"/>
                </a:solidFill>
                <a:latin typeface="Century" panose="02040604050505020304" pitchFamily="18" charset="0"/>
              </a:rPr>
              <a:t>В августе  2023 года Верховный Главнокомандующий Владимир Владимирович Путин вручил Президенту РОФ им. Ахмат-Хаджи Кадырова  Аймани </a:t>
            </a:r>
            <a:r>
              <a:rPr lang="ru-RU" sz="1200" b="1" i="1" dirty="0" err="1">
                <a:solidFill>
                  <a:srgbClr val="C00000"/>
                </a:solidFill>
                <a:latin typeface="Century" panose="02040604050505020304" pitchFamily="18" charset="0"/>
              </a:rPr>
              <a:t>Несиевне</a:t>
            </a:r>
            <a:r>
              <a:rPr lang="ru-RU" sz="1200" b="1" i="1" dirty="0">
                <a:solidFill>
                  <a:srgbClr val="C00000"/>
                </a:solidFill>
                <a:latin typeface="Century" panose="02040604050505020304" pitchFamily="18" charset="0"/>
              </a:rPr>
              <a:t> Кадыровой «Орден Почета» за активную общественную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513742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0A592DC-569A-9FE4-953E-50C1DE419E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705" t="5826" r="12663" b="54827"/>
          <a:stretch>
            <a:fillRect/>
          </a:stretch>
        </p:blipFill>
        <p:spPr>
          <a:xfrm>
            <a:off x="0" y="0"/>
            <a:ext cx="5836471" cy="18965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B679FF-379C-05C8-6B63-E42F83D807DD}"/>
              </a:ext>
            </a:extLst>
          </p:cNvPr>
          <p:cNvSpPr txBox="1"/>
          <p:nvPr/>
        </p:nvSpPr>
        <p:spPr>
          <a:xfrm>
            <a:off x="5836472" y="76199"/>
            <a:ext cx="624546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Century Schoolbook" panose="02040604050505020304" pitchFamily="18" charset="0"/>
              </a:rPr>
              <a:t>В 2026/2027 учебном году в школы республики поступает УЧЕБНО-МЕТОДИЧЕСКИЙ КОМПЛЕКТ  ДЛЯ 5-7 КЛАССОВ «ИСТОРИЯ НАШЕГО КРАЯ. ЧЕЧЕНСКАЯ РЕСПУБЛИКА» . Содержание комплекта включает:</a:t>
            </a:r>
            <a:br>
              <a:rPr lang="ru-RU" sz="1600" dirty="0">
                <a:latin typeface="Century Schoolbook" panose="02040604050505020304" pitchFamily="18" charset="0"/>
              </a:rPr>
            </a:br>
            <a:r>
              <a:rPr lang="ru-RU" sz="1600" dirty="0">
                <a:latin typeface="Century Schoolbook" panose="02040604050505020304" pitchFamily="18" charset="0"/>
              </a:rPr>
              <a:t>-Учебники «История нашего края. Чеченская Республика» для 5,6,7 классов;</a:t>
            </a:r>
            <a:br>
              <a:rPr lang="ru-RU" sz="1600" dirty="0">
                <a:latin typeface="Century Schoolbook" panose="02040604050505020304" pitchFamily="18" charset="0"/>
              </a:rPr>
            </a:br>
            <a:r>
              <a:rPr lang="ru-RU" sz="1600" dirty="0">
                <a:latin typeface="Century Schoolbook" panose="02040604050505020304" pitchFamily="18" charset="0"/>
              </a:rPr>
              <a:t>-Методические пособия для учителей истории 5,6,7 классов (включают тематическое планирование, поурочные разработки  и рекомендации для организации проектной и учебно-исследовательской деятельности);</a:t>
            </a:r>
            <a:br>
              <a:rPr lang="ru-RU" sz="1600" dirty="0">
                <a:latin typeface="Century Schoolbook" panose="02040604050505020304" pitchFamily="18" charset="0"/>
              </a:rPr>
            </a:br>
            <a:r>
              <a:rPr lang="ru-RU" sz="1600" dirty="0">
                <a:latin typeface="Century Schoolbook" panose="02040604050505020304" pitchFamily="18" charset="0"/>
              </a:rPr>
              <a:t>-Электронные версии учебников.</a:t>
            </a:r>
            <a:br>
              <a:rPr lang="ru-RU" sz="1600" dirty="0">
                <a:latin typeface="Century Schoolbook" panose="02040604050505020304" pitchFamily="18" charset="0"/>
              </a:rPr>
            </a:br>
            <a:r>
              <a:rPr lang="ru-RU" sz="1600" dirty="0">
                <a:latin typeface="Century Schoolbook" panose="02040604050505020304" pitchFamily="18" charset="0"/>
              </a:rPr>
              <a:t>Материалы курса разработаны с учетом требований ФГОС, содержания ФОП, Историко-культурного стандарта и других нормативных документов.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Учебник прошел многочисленные экспертизы : 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региональную -Академии наук ЧР во главе Д.В. Умаровым;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 внешние экспертизы: мировоззренческую, научную, педагогическую (Минпросвещения РФ, Института содержания и методов обучения (ИСМО), Академии наук РФ и др.) и вошел в ФПУ (приказ Минпросвещения №973 от18.12.2025 г.). При разработке содержания учебного курса использованы материалы и монографии  ведущих ученых и специалистов по истории и археологии Северного Кавказа. 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События ХХ-</a:t>
            </a:r>
            <a:r>
              <a:rPr lang="en-US" sz="1600" dirty="0">
                <a:latin typeface="Century Schoolbook" panose="02040604050505020304" pitchFamily="18" charset="0"/>
              </a:rPr>
              <a:t>XXI</a:t>
            </a:r>
            <a:r>
              <a:rPr lang="ru-RU" sz="1600" dirty="0">
                <a:latin typeface="Century Schoolbook" panose="02040604050505020304" pitchFamily="18" charset="0"/>
              </a:rPr>
              <a:t> веков представлены в учебнике для 7-х классов. О событиях конца 20-н.21 вв. рассказывается в завершающих параграфах учебника.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DD385-0921-A135-0A16-BF36266490AD}"/>
              </a:ext>
            </a:extLst>
          </p:cNvPr>
          <p:cNvSpPr txBox="1"/>
          <p:nvPr/>
        </p:nvSpPr>
        <p:spPr>
          <a:xfrm>
            <a:off x="42334" y="3864169"/>
            <a:ext cx="5750336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</a:rPr>
              <a:t>Основной посыл материалов, посвященных деятельности Первого Президента ЧР: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anose="02040604050505020304" pitchFamily="18" charset="0"/>
                <a:ea typeface="+mn-ea"/>
                <a:cs typeface="+mn-cs"/>
              </a:rPr>
              <a:t>Ахмат-Хаджи Кадыров - незаурядная и легендарная личность, патриот, глубоко религиозный человек, сильная политическая фигура; человек, который возглавил нацию и объединил ее в самое тяжелое и судьбоносное для народа время. Он заложил основы будущего процветания нашей республики.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C5CF96-EC5B-2EDD-DD50-F97EDBFF8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66" y="1896533"/>
            <a:ext cx="3021905" cy="18965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5AE4992-621C-7979-582C-2CDC5F563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868" y="1896534"/>
            <a:ext cx="2539999" cy="189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62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05689-A578-C49B-C8E5-5AB1A6D7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5142" y="3429000"/>
            <a:ext cx="3143250" cy="29003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23 августа 2026 года-</a:t>
            </a:r>
            <a:b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75 годовщина со дня рождения  Первого Президента Чеченской Республики, </a:t>
            </a:r>
            <a:b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Героя России </a:t>
            </a:r>
            <a:b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Ахмата </a:t>
            </a:r>
            <a:r>
              <a:rPr lang="ru-RU" sz="2200" b="1" dirty="0" err="1">
                <a:solidFill>
                  <a:srgbClr val="C00000"/>
                </a:solidFill>
                <a:latin typeface="Century Schoolbook" panose="02040604050505020304" pitchFamily="18" charset="0"/>
              </a:rPr>
              <a:t>Абдулхамидовича</a:t>
            </a:r>
            <a:r>
              <a:rPr lang="ru-RU" sz="22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  Кадырова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8462CB-C092-9BCF-8A8E-F253455E8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2914649"/>
            <a:ext cx="7200900" cy="290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B04D51-37F2-E392-A2ED-481DF5134EA3}"/>
              </a:ext>
            </a:extLst>
          </p:cNvPr>
          <p:cNvSpPr txBox="1"/>
          <p:nvPr/>
        </p:nvSpPr>
        <p:spPr>
          <a:xfrm>
            <a:off x="185813" y="4503358"/>
            <a:ext cx="8996245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Одна из важнейших граней наследия Ахмата </a:t>
            </a:r>
            <a:r>
              <a:rPr lang="ru-RU" b="1" i="1" dirty="0" err="1">
                <a:solidFill>
                  <a:srgbClr val="C00000"/>
                </a:solidFill>
                <a:latin typeface="Century Schoolbook" panose="02040604050505020304" pitchFamily="18" charset="0"/>
              </a:rPr>
              <a:t>Абдулхамидовича</a:t>
            </a:r>
            <a:r>
              <a:rPr lang="ru-RU" b="1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 Кадырова— вклад в возрождение социальной сферы нашей республики. В начале 2000-х годов: он возобновил выплату пенсий и пособий, инициировал восстановление разрушенных школ, больниц и систем жизнеобеспечения, вернув жителям базовые социальные гарантии и право на мирную жизнь</a:t>
            </a:r>
            <a:r>
              <a:rPr lang="ru-RU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31415E-198B-3947-3F1B-F25840945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142" y="102116"/>
            <a:ext cx="2725058" cy="33269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BB517C-550B-F52A-E45B-47853D1EEE80}"/>
              </a:ext>
            </a:extLst>
          </p:cNvPr>
          <p:cNvSpPr txBox="1"/>
          <p:nvPr/>
        </p:nvSpPr>
        <p:spPr>
          <a:xfrm>
            <a:off x="325168" y="409186"/>
            <a:ext cx="88568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Процесс возвращения Чеченской Республики в конституционное поле Российской Федерации начался с 2000-го года.  Первым юридическим документом о создании органов власти и управления в Чеченской республике явился Указ Президента России от 8 июня 2000 года «Об организации временной системы органов исполнительной власти в Чеченской Республике». 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12 июня 2000 г. Президент РФ В.В. Путин подписал указ о назначении Главой Администрации Чеченской Республики Ахмата-Хаджи </a:t>
            </a:r>
            <a:r>
              <a:rPr lang="ru-RU" dirty="0" err="1">
                <a:latin typeface="Century Schoolbook" panose="02040604050505020304" pitchFamily="18" charset="0"/>
              </a:rPr>
              <a:t>Абдулхамидовича</a:t>
            </a:r>
            <a:r>
              <a:rPr lang="ru-RU" dirty="0">
                <a:latin typeface="Century Schoolbook" panose="02040604050505020304" pitchFamily="18" charset="0"/>
              </a:rPr>
              <a:t> Кадырова. 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Подписывая этот указ, В.В. Путин отметил:</a:t>
            </a:r>
          </a:p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«Муфтию доверяет народ, он осознает важность стоящих перед ним задач». </a:t>
            </a:r>
          </a:p>
        </p:txBody>
      </p:sp>
    </p:spTree>
    <p:extLst>
      <p:ext uri="{BB962C8B-B14F-4D97-AF65-F5344CB8AC3E}">
        <p14:creationId xmlns:p14="http://schemas.microsoft.com/office/powerpoint/2010/main" val="131883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C6E2FC-FBCC-7755-950D-4A2C90811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6" y="345369"/>
            <a:ext cx="6838949" cy="424089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800" dirty="0">
                <a:latin typeface="Century Schoolbook" panose="02040604050505020304" pitchFamily="18" charset="0"/>
              </a:rPr>
              <a:t>В январе 2001 года Президентом В.В. Путиным был подписан Указ об органах государственной власти в Чеченской Республике.  Согласно Указу А.-Х. Кадыров был назначен высшим должностным лицом в республике до выборов. На встрече с Президентом А.-Х.  Кадыров предложил вывести часть войск и увеличить численность чеченской милиции, а также разработать программу восстановления экономики и социальной сферы ЧР. Ситуация в Чечне в то время была далека от стабильной и мирной: продолжались боестолкновения, авиационные и артиллерийские удары по населённым пунктам республики, необоснованное задержание жителей («зачистки»), нападения на милиционеров, террористические акты на восстанавливаемых объектах.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CB96B2-580D-DB12-99F6-22FCE2593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5" y="529827"/>
            <a:ext cx="4648200" cy="36243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285864-B0F3-4F9F-D880-448830EE8FAF}"/>
              </a:ext>
            </a:extLst>
          </p:cNvPr>
          <p:cNvSpPr txBox="1"/>
          <p:nvPr/>
        </p:nvSpPr>
        <p:spPr>
          <a:xfrm>
            <a:off x="123826" y="4403550"/>
            <a:ext cx="11830049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 Выступая на церемонии своего вступления в должность Главы Администрации ЧР, Ахмат -Хаджи призвал тех, кто «хочет принести пользу Чеченской Республике, независимо от национальной и религиозной принадлежности, вернуться в Чечню и начать созидательную деятельность». Он был убежден в том, что скорейшая нормализация обстановки в Чеченской Республике возможна только путем создания дееспособного государственного аппарата из самих чеченцев. </a:t>
            </a:r>
          </a:p>
        </p:txBody>
      </p:sp>
    </p:spTree>
    <p:extLst>
      <p:ext uri="{BB962C8B-B14F-4D97-AF65-F5344CB8AC3E}">
        <p14:creationId xmlns:p14="http://schemas.microsoft.com/office/powerpoint/2010/main" val="227847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9C2E9A-8D00-36DF-C171-F806F2BCE04D}"/>
              </a:ext>
            </a:extLst>
          </p:cNvPr>
          <p:cNvSpPr txBox="1"/>
          <p:nvPr/>
        </p:nvSpPr>
        <p:spPr>
          <a:xfrm>
            <a:off x="126126" y="255732"/>
            <a:ext cx="76581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достижения внутринационального мира А.-Х. Кадыров предпринял ряд важных шагов. По его поручению шла подготовка к проведению </a:t>
            </a:r>
            <a:r>
              <a:rPr lang="ru-RU" dirty="0" err="1">
                <a:latin typeface="Century Schoolbook" panose="02040604050505020304" pitchFamily="18" charset="0"/>
              </a:rPr>
              <a:t>реферéндума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23 марта 2003 г. всенародный референдум большинством голосов одобрил проект Конституции Чеченской Республики, где в статье 1 был определен политический статус ЧР как «демократического правового государства в составе Российской Федерации».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 А.-Х. Кадыров подписал указ о признании 23 марта праздником – Днём Конституции ЧР. Были утверждены её основные символы: флаг, герб и гимн. 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Сразу после референдума началась подготовка к выборам Президента ЧР, которые состоялись 5 октября 2003 г. Победу на выборах одержал Ахмат-Хаджи Кадыров и стал Первым законно избранным Президентом Чеченской Республики.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E925B1-3D06-518D-73B9-09F78BDC6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114" y="179532"/>
            <a:ext cx="3973561" cy="29256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33C411-4073-6201-131A-0E72BE3E983F}"/>
              </a:ext>
            </a:extLst>
          </p:cNvPr>
          <p:cNvSpPr txBox="1"/>
          <p:nvPr/>
        </p:nvSpPr>
        <p:spPr>
          <a:xfrm>
            <a:off x="3467100" y="4226050"/>
            <a:ext cx="6057900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В своей речи на церемонии вступления в должность Президент ЧР ясно дал понять, что считает закрытым вопрос о её политическом статусе: «Политический статус Чечни определен в результате проведенного референдума – это республика в составе Российской Федерации».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B109721-5501-8AEB-E777-2E001DCD4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25" y="4226050"/>
            <a:ext cx="3340973" cy="24795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149FD8-7A19-296F-4B77-A0F48D363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7243" y="3235326"/>
            <a:ext cx="2120432" cy="238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23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38E97A-D369-4CFB-1A77-8D58DBD16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03" y="-169415"/>
            <a:ext cx="11677650" cy="9144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  НА ПУТИ ВОЗРОЖДЕНИЯ РЕСПУБЛИКИ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7366C1-44D5-E7EA-4AEB-839F475FF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48247"/>
            <a:ext cx="8497647" cy="5324474"/>
          </a:xfrm>
        </p:spPr>
        <p:txBody>
          <a:bodyPr>
            <a:noAutofit/>
          </a:bodyPr>
          <a:lstStyle/>
          <a:p>
            <a:r>
              <a:rPr lang="ru-RU" sz="1600" dirty="0">
                <a:latin typeface="Century Schoolbook" panose="02040604050505020304" pitchFamily="18" charset="0"/>
              </a:rPr>
              <a:t>25 января 2001 г. Правительство России утвердило Программу восстановления ЧР.  Было организовано около 70 тыс. временных рабочих мест для населения, в основном по расчистке завалов и дорог, по восстановлению и строительству жилья, школ, больниц и др.  Над разборами завалов, сносом и постройкой новых зданий трудились не только грозненцы, но и многие жители республики. Велось строительство </a:t>
            </a:r>
            <a:r>
              <a:rPr lang="ru-RU" sz="1600" dirty="0" err="1">
                <a:latin typeface="Century Schoolbook" panose="02040604050505020304" pitchFamily="18" charset="0"/>
              </a:rPr>
              <a:t>двухэлектроцентралей</a:t>
            </a:r>
            <a:r>
              <a:rPr lang="ru-RU" sz="1600" dirty="0">
                <a:latin typeface="Century Schoolbook" panose="02040604050505020304" pitchFamily="18" charset="0"/>
              </a:rPr>
              <a:t>, кирпичного завода, заводов по переработке сельхозпродуктов, хлебопекарен в сельской местности и других предприятий.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Восстанавливался транспорт. Налаживалось электроснабжение республики, вводились в строй новые высоковольтные линии электропередач. В 105 населенных пунктах было восстановлено газоснабжение. Была возобновлена междугородняя телефонная связь. Развертывалась сеть сотовой связи.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В 2000–2001 учебном году в Чечне уже работало более 300 школ, 3 высших учебных заведения, 12 техникумов и профессионально-технических училищ. Министерство образования России для выпускников нашей республики на 2001–2002 учебный год выделило 500 льготных мест для поступления в российские вузы, в том числе в учебные заведения Москвы и Санкт-Петербурга. 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К июню 2001 г. правительство Чечни полностью погасило выплату задолженности учителям, врачам, работникам различных сфер за 2000 год.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 Дети из Чеченской Республики ежегодно стали выезжать на лечение и отдых в другие регионы страны. </a:t>
            </a:r>
          </a:p>
          <a:p>
            <a:r>
              <a:rPr lang="ru-RU" sz="1600" dirty="0">
                <a:latin typeface="Century Schoolbook" panose="02040604050505020304" pitchFamily="18" charset="0"/>
              </a:rPr>
              <a:t>Энергичные усилия А.-Х. Кадыров предпринимал для развития духовной сферы. Были открыты духовные учебные заведения, готовились профессиональные кадры богословов. Началось активное строительство новых мечетей, оказывалась материальная помощь жителям республики для совершения хаджа в Мекку.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5EBB44-EE8D-0872-AED1-0FC57F0EA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6264" y="547185"/>
            <a:ext cx="3009900" cy="19674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D4DE4F-DCE6-7B2C-8B04-1970C32004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13"/>
          <a:stretch>
            <a:fillRect/>
          </a:stretch>
        </p:blipFill>
        <p:spPr>
          <a:xfrm>
            <a:off x="9182100" y="2514622"/>
            <a:ext cx="3009900" cy="19674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CCE98E-D3BE-A13D-4AEB-6F85CAE7D347}"/>
              </a:ext>
            </a:extLst>
          </p:cNvPr>
          <p:cNvSpPr txBox="1"/>
          <p:nvPr/>
        </p:nvSpPr>
        <p:spPr>
          <a:xfrm>
            <a:off x="8339667" y="4482059"/>
            <a:ext cx="3852333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В н. 2000-х годов Грозный лежал в руинах и считался самым разрушенным в мире городом со времен </a:t>
            </a:r>
            <a:r>
              <a:rPr lang="en-US" sz="1600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II</a:t>
            </a:r>
            <a:r>
              <a:rPr lang="ru-RU" sz="1600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 мировой войны. </a:t>
            </a:r>
          </a:p>
          <a:p>
            <a:r>
              <a:rPr lang="ru-RU" sz="1600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Ахмат-Хаджи Кадыров решительно выступил против переноса главного города республики и потребовал оставить столицу именно в Грозном.</a:t>
            </a:r>
          </a:p>
        </p:txBody>
      </p:sp>
    </p:spTree>
    <p:extLst>
      <p:ext uri="{BB962C8B-B14F-4D97-AF65-F5344CB8AC3E}">
        <p14:creationId xmlns:p14="http://schemas.microsoft.com/office/powerpoint/2010/main" val="636829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80769D-B65C-EFA2-FC16-B7F0F6BC3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79375"/>
            <a:ext cx="11480766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В ПОИСКАХ НАЦИОНАЛЬНОГО ЕДИНЕНИЯ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9775FC-4BDB-F175-BE05-93C78C51A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81" y="1404938"/>
            <a:ext cx="6886306" cy="5370739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Объединение чеченского народа должно было стать основой строительства мирной жизни в Чечне. Важнейшим из направлений деятельности Ахмата-Хаджи Кадырова была политика национального примирения. Главную свою миссию он видел в том, чтобы «собрать вместе народ Чеченской Республики».. Ахмат-Хаджи встречался с уважаемыми старейшинами, с представителями исламского духовенства, полевыми командирами.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 По инициативе А.-Х. Кадырова 11 декабря 2002 г. в Гудермесе состоялся съезд представителей народов Чеченской Республики.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работе съезда приняли участие 400 делегатов, избранных в Чеченской Республике, в Москве и в 40 регионах России.</a:t>
            </a:r>
          </a:p>
          <a:p>
            <a:pPr marL="0" indent="0">
              <a:buNone/>
            </a:pPr>
            <a:r>
              <a:rPr lang="ru-RU" dirty="0">
                <a:latin typeface="Century Schoolbook" panose="02040604050505020304" pitchFamily="18" charset="0"/>
              </a:rPr>
              <a:t> Получили возможность принять участие в работе съезда и депутаты парламента Ичкерии, избранные весной 1997 г.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6A3E63-E4B4-96F6-F80A-D58E536A48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090" b="31686"/>
          <a:stretch>
            <a:fillRect/>
          </a:stretch>
        </p:blipFill>
        <p:spPr>
          <a:xfrm>
            <a:off x="7518400" y="831228"/>
            <a:ext cx="4067141" cy="29195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89529E-E942-FDE9-36D3-1E421A935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00" y="3859119"/>
            <a:ext cx="4180114" cy="270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99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8DEE6-7ADF-E552-107E-56376D80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480801" cy="923331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Schoolbook" panose="02040604050505020304" pitchFamily="18" charset="0"/>
              </a:rPr>
              <a:t>СОЦИАЛЬНАЯ ЗАЩИТА НАСЕЛЕНИЯ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1AE6FF-5D95-153F-888F-F6E99F09E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4" y="1040947"/>
            <a:ext cx="7503885" cy="5194645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Отделение Пенсионного фонда РФ по Чеченской Республике в городе Грозном было зарегистрировано в начале 2000-х годов (активная фаза юридического оформления и работы пришлась на 2000–2001 годы) для организации пенсионного обеспечения жителей после периода военных кампаний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Министерство труда, занятости и социального развития ЧР, учреждено в 2001 году Главой Администрации ЧР А.-Х. Кадыровым. 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Была организована выплата задержанных зарплат, пенсий и социальных пособий.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Ахмад- Хаджи Кадыров ввел регулярную практику личного приема граждан и помощи уязвимым слоям (сиротам, инвалидам, малоимущим).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E05533-ED07-177B-0E00-BED464724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7024" y="736147"/>
            <a:ext cx="3754505" cy="25289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5D2520-EBDF-9E9A-1D2D-F915193246BB}"/>
              </a:ext>
            </a:extLst>
          </p:cNvPr>
          <p:cNvSpPr txBox="1"/>
          <p:nvPr/>
        </p:nvSpPr>
        <p:spPr>
          <a:xfrm>
            <a:off x="217714" y="6142672"/>
            <a:ext cx="1175657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Century Schoolbook" panose="02040604050505020304" pitchFamily="18" charset="0"/>
              </a:rPr>
              <a:t>Ахмат-Хаджи заложил фундамент, который позволил в последующие годы вывести регион в число динамично развивающихся субъектов РФ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309260-42B4-CD81-3B32-43D0E0FDD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025" y="3507041"/>
            <a:ext cx="3754504" cy="252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31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5CE2C4-3FB6-23D7-BD3F-A2DD7DABD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4" y="471926"/>
            <a:ext cx="6334125" cy="625272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C00000"/>
                </a:solidFill>
                <a:latin typeface="Century Schoolbook" panose="02040604050505020304" pitchFamily="18" charset="0"/>
              </a:rPr>
              <a:t>9 мая 2004 г. во время праздничного концерта на стадионе «Динамо» в Грозном прогремел взрыв. В результате этого теракта погиб Ахмат-Хаджи Кадыров – Первый Президент Чеченской Республики. Жертвами теракта стали также еще шесть человек, среди которых был Председатель Госсовета ЧР Хусейн Исаев.</a:t>
            </a:r>
          </a:p>
          <a:p>
            <a:r>
              <a:rPr lang="ru-RU" dirty="0">
                <a:solidFill>
                  <a:srgbClr val="C00000"/>
                </a:solidFill>
                <a:latin typeface="Century Schoolbook" panose="02040604050505020304" pitchFamily="18" charset="0"/>
              </a:rPr>
              <a:t> «Не может не вызывать уважения тот народ, у которого есть такие сыновья», – сказал Президент России В. В. Путин о А-Х. Кадырове на совещании в Кремле. «Ахмат-Хаджи Кадыров – это был уникальный человек, абсолютно целостный, порядочный, в высшей степени мужественный… Он ушел непобежденным» – подчеркнул глава государства.</a:t>
            </a:r>
          </a:p>
          <a:p>
            <a:r>
              <a:rPr lang="ru-RU" dirty="0">
                <a:solidFill>
                  <a:srgbClr val="C00000"/>
                </a:solidFill>
                <a:latin typeface="Century Schoolbook" panose="02040604050505020304" pitchFamily="18" charset="0"/>
              </a:rPr>
              <a:t> Указом Президента Российской Федерации № 606 от 10 мая 2004 г. за мужество и героизм, проявленные при возрождении Чеченской Республики и в борьбе с терроризмом, Кадырову Ахмату </a:t>
            </a:r>
            <a:r>
              <a:rPr lang="ru-RU" dirty="0" err="1">
                <a:solidFill>
                  <a:srgbClr val="C00000"/>
                </a:solidFill>
                <a:latin typeface="Century Schoolbook" panose="02040604050505020304" pitchFamily="18" charset="0"/>
              </a:rPr>
              <a:t>Абдулхамидовичу</a:t>
            </a:r>
            <a:r>
              <a:rPr lang="ru-RU" dirty="0">
                <a:solidFill>
                  <a:srgbClr val="C00000"/>
                </a:solidFill>
                <a:latin typeface="Century Schoolbook" panose="02040604050505020304" pitchFamily="18" charset="0"/>
              </a:rPr>
              <a:t> присвоено звание Героя Российской Федерации (посмертно).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1B1DF1-FB68-5E5B-F09E-C358FA873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338" y="673369"/>
            <a:ext cx="3926164" cy="27556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E27261-509E-CD4D-B005-736F640A9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804" y="1374469"/>
            <a:ext cx="874346" cy="16449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812F4D-2B8F-0C7C-AE41-B5880C7AD16D}"/>
              </a:ext>
            </a:extLst>
          </p:cNvPr>
          <p:cNvSpPr txBox="1"/>
          <p:nvPr/>
        </p:nvSpPr>
        <p:spPr>
          <a:xfrm>
            <a:off x="6477270" y="3882449"/>
            <a:ext cx="61055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latin typeface="Century Schoolbook" panose="02040604050505020304" pitchFamily="18" charset="0"/>
              </a:rPr>
              <a:t>В своем стихотворении «Мой путь» </a:t>
            </a:r>
          </a:p>
          <a:p>
            <a:r>
              <a:rPr lang="ru-RU" b="1" i="1" dirty="0">
                <a:latin typeface="Century Schoolbook" panose="02040604050505020304" pitchFamily="18" charset="0"/>
              </a:rPr>
              <a:t>Ахмат-Хаджи писал:</a:t>
            </a:r>
          </a:p>
          <a:p>
            <a:endParaRPr lang="ru-RU" b="1" i="1" dirty="0">
              <a:latin typeface="Century Schoolbook" panose="02040604050505020304" pitchFamily="18" charset="0"/>
            </a:endParaRPr>
          </a:p>
          <a:p>
            <a:r>
              <a:rPr lang="ru-RU" b="1" i="1" dirty="0">
                <a:latin typeface="Century Schoolbook" panose="02040604050505020304" pitchFamily="18" charset="0"/>
              </a:rPr>
              <a:t>За мною встали мощными рядами</a:t>
            </a:r>
          </a:p>
          <a:p>
            <a:r>
              <a:rPr lang="ru-RU" b="1" i="1" dirty="0">
                <a:latin typeface="Century Schoolbook" panose="02040604050505020304" pitchFamily="18" charset="0"/>
              </a:rPr>
              <a:t>Мюриды мира – рыцари добра,</a:t>
            </a:r>
          </a:p>
          <a:p>
            <a:r>
              <a:rPr lang="ru-RU" b="1" i="1" dirty="0">
                <a:latin typeface="Century Schoolbook" panose="02040604050505020304" pitchFamily="18" charset="0"/>
              </a:rPr>
              <a:t>Чтобы народ избавить от страданий</a:t>
            </a:r>
          </a:p>
          <a:p>
            <a:r>
              <a:rPr lang="ru-RU" b="1" i="1" dirty="0">
                <a:latin typeface="Century Schoolbook" panose="02040604050505020304" pitchFamily="18" charset="0"/>
              </a:rPr>
              <a:t>И землю, разоренную дотла…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DD92F0-AEEE-34E9-6E54-B322FB73645C}"/>
              </a:ext>
            </a:extLst>
          </p:cNvPr>
          <p:cNvSpPr txBox="1"/>
          <p:nvPr/>
        </p:nvSpPr>
        <p:spPr>
          <a:xfrm>
            <a:off x="7084770" y="3429000"/>
            <a:ext cx="4223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C00000"/>
                </a:solidFill>
                <a:latin typeface="Century Schoolbook" panose="02040604050505020304" pitchFamily="18" charset="0"/>
              </a:rPr>
              <a:t>Последняя фотография. 9 мая 2004 г</a:t>
            </a:r>
            <a:r>
              <a:rPr lang="ru-RU" dirty="0">
                <a:solidFill>
                  <a:srgbClr val="C00000"/>
                </a:solidFill>
                <a:latin typeface="Century Schoolbook" panose="020406040505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3549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2149</Words>
  <Application>Microsoft Office PowerPoint</Application>
  <PresentationFormat>Широкоэкранный</PresentationFormat>
  <Paragraphs>81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Century</vt:lpstr>
      <vt:lpstr>Century Schoolbook</vt:lpstr>
      <vt:lpstr>Тема Office</vt:lpstr>
      <vt:lpstr>Отражение вклада Ахмата-Хаджи Кадырова в возрождение Чеченской Республики  в учебнике «История нашего края.  Чеченская Республика»</vt:lpstr>
      <vt:lpstr>Презентация PowerPoint</vt:lpstr>
      <vt:lpstr> 23 августа 2026 года- 75 годовщина со дня рождения  Первого Президента Чеченской Республики,  Героя России  Ахмата Абдулхамидовича  Кадырова  </vt:lpstr>
      <vt:lpstr>Презентация PowerPoint</vt:lpstr>
      <vt:lpstr>Презентация PowerPoint</vt:lpstr>
      <vt:lpstr>  НА ПУТИ ВОЗРОЖДЕНИЯ РЕСПУБЛИКИ</vt:lpstr>
      <vt:lpstr>В ПОИСКАХ НАЦИОНАЛЬНОГО ЕДИНЕНИЯ</vt:lpstr>
      <vt:lpstr>СОЦИАЛЬНАЯ ЗАЩИТА НАСЕЛЕНИЯ </vt:lpstr>
      <vt:lpstr>Презентация PowerPoint</vt:lpstr>
      <vt:lpstr>Презентация PowerPoint</vt:lpstr>
      <vt:lpstr>Региональный общественный фонд имени Первого Президента Чеченской Республики, Героя России Ахмат-Хаджи Кадырова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Mitu2</dc:creator>
  <cp:lastModifiedBy>Mitu2</cp:lastModifiedBy>
  <cp:revision>9</cp:revision>
  <dcterms:created xsi:type="dcterms:W3CDTF">2026-08-12T09:54:07Z</dcterms:created>
  <dcterms:modified xsi:type="dcterms:W3CDTF">2026-08-17T13:31:05Z</dcterms:modified>
</cp:coreProperties>
</file>